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9" r:id="rId5"/>
    <p:sldId id="262" r:id="rId6"/>
    <p:sldId id="264" r:id="rId7"/>
    <p:sldId id="258" r:id="rId8"/>
    <p:sldId id="259" r:id="rId9"/>
    <p:sldId id="260" r:id="rId10"/>
    <p:sldId id="266" r:id="rId11"/>
    <p:sldId id="267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01090E2-8177-41AC-8E09-F00597A86414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ECD29A7-14CE-44BE-8562-1277FE6D5A4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846640" cy="2691730"/>
          </a:xfrm>
        </p:spPr>
        <p:txBody>
          <a:bodyPr>
            <a:normAutofit fontScale="90000"/>
          </a:bodyPr>
          <a:lstStyle/>
          <a:p>
            <a:r>
              <a:rPr lang="en-AU" u="sng" dirty="0" smtClean="0"/>
              <a:t/>
            </a:r>
            <a:br>
              <a:rPr lang="en-AU" u="sng" dirty="0" smtClean="0"/>
            </a:br>
            <a:r>
              <a:rPr lang="en-AU" u="sng" dirty="0" smtClean="0"/>
              <a:t/>
            </a:r>
            <a:br>
              <a:rPr lang="en-AU" u="sng" dirty="0" smtClean="0"/>
            </a:br>
            <a:r>
              <a:rPr lang="en-AU" dirty="0" smtClean="0"/>
              <a:t>‘Child’s Play’</a:t>
            </a:r>
            <a:br>
              <a:rPr lang="en-AU" dirty="0" smtClean="0"/>
            </a:br>
            <a:r>
              <a:rPr lang="en-AU" dirty="0" smtClean="0"/>
              <a:t>The Early Years Learning Framework</a:t>
            </a:r>
            <a:r>
              <a:rPr lang="en-AU" dirty="0" smtClean="0"/>
              <a:t>	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400800" cy="1752600"/>
          </a:xfrm>
        </p:spPr>
        <p:txBody>
          <a:bodyPr>
            <a:normAutofit/>
          </a:bodyPr>
          <a:lstStyle/>
          <a:p>
            <a:r>
              <a:rPr lang="en-AU" sz="3600" u="sng" dirty="0" smtClean="0"/>
              <a:t>Child Studies </a:t>
            </a:r>
            <a:r>
              <a:rPr lang="en-AU" sz="3600" u="sng" dirty="0"/>
              <a:t>1 – Group </a:t>
            </a:r>
            <a:r>
              <a:rPr lang="en-AU" sz="3600" u="sng" dirty="0" smtClean="0"/>
              <a:t>Task</a:t>
            </a:r>
            <a:endParaRPr lang="en-AU" sz="3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Decide and Prepare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76800"/>
          </a:xfrm>
        </p:spPr>
        <p:txBody>
          <a:bodyPr>
            <a:normAutofit fontScale="92500"/>
          </a:bodyPr>
          <a:lstStyle/>
          <a:p>
            <a:r>
              <a:rPr lang="en-US" sz="3500" dirty="0" smtClean="0"/>
              <a:t>Decide on the activities – make sure you can justify them</a:t>
            </a:r>
          </a:p>
          <a:p>
            <a:r>
              <a:rPr lang="en-US" sz="3500" dirty="0" smtClean="0"/>
              <a:t>Write the group Action plan in class (using </a:t>
            </a:r>
            <a:r>
              <a:rPr lang="en-US" sz="3500" dirty="0" err="1" smtClean="0"/>
              <a:t>google</a:t>
            </a:r>
            <a:r>
              <a:rPr lang="en-US" sz="3500" dirty="0" smtClean="0"/>
              <a:t> docs)</a:t>
            </a:r>
          </a:p>
          <a:p>
            <a:r>
              <a:rPr lang="en-US" sz="3500" dirty="0" smtClean="0"/>
              <a:t>Prepare the required materials and resources</a:t>
            </a:r>
          </a:p>
          <a:p>
            <a:r>
              <a:rPr lang="en-US" sz="3500" dirty="0" smtClean="0"/>
              <a:t>Plan how it will be recorded and who will do it</a:t>
            </a:r>
          </a:p>
          <a:p>
            <a:r>
              <a:rPr lang="en-US" sz="3500" dirty="0" smtClean="0"/>
              <a:t>Make sure everything is fully organised and in  place by the lesson before the assessment.</a:t>
            </a:r>
          </a:p>
          <a:p>
            <a:endParaRPr lang="en-US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61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and Record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112568"/>
          </a:xfrm>
        </p:spPr>
        <p:txBody>
          <a:bodyPr>
            <a:noAutofit/>
          </a:bodyPr>
          <a:lstStyle/>
          <a:p>
            <a:r>
              <a:rPr lang="en-US" sz="2800" dirty="0" smtClean="0"/>
              <a:t>On the day of the assessment load materials into the bus ready for early departure (you will miss recess that day – so plan to bring a snack)</a:t>
            </a:r>
          </a:p>
          <a:p>
            <a:r>
              <a:rPr lang="en-US" sz="2800" dirty="0" smtClean="0"/>
              <a:t>Unload and </a:t>
            </a:r>
            <a:r>
              <a:rPr lang="en-US" sz="2800" dirty="0"/>
              <a:t>set </a:t>
            </a:r>
            <a:r>
              <a:rPr lang="en-US" sz="2800" dirty="0" smtClean="0"/>
              <a:t>up at MCCC</a:t>
            </a:r>
          </a:p>
          <a:p>
            <a:r>
              <a:rPr lang="en-US" sz="2800" dirty="0" smtClean="0"/>
              <a:t>Run session from 10:15 until it is time to stop </a:t>
            </a:r>
          </a:p>
          <a:p>
            <a:pPr marL="0" indent="0">
              <a:buNone/>
            </a:pPr>
            <a:r>
              <a:rPr lang="en-US" sz="2800" dirty="0" smtClean="0"/>
              <a:t>(organise this with the room leader beforehand)</a:t>
            </a:r>
          </a:p>
          <a:p>
            <a:r>
              <a:rPr lang="en-US" sz="2800" dirty="0" smtClean="0"/>
              <a:t>Photograph children’s learning record who was doing what and what they discovered</a:t>
            </a:r>
          </a:p>
          <a:p>
            <a:r>
              <a:rPr lang="en-US" sz="2800" dirty="0" smtClean="0"/>
              <a:t>Clean up, pack up, assist with preparing children for lunch etc.</a:t>
            </a:r>
          </a:p>
          <a:p>
            <a:r>
              <a:rPr lang="en-US" sz="2800" dirty="0" smtClean="0"/>
              <a:t>11:50 – Say goodbye </a:t>
            </a:r>
            <a:r>
              <a:rPr lang="en-US" sz="2800" dirty="0" smtClean="0">
                <a:sym typeface="Wingdings" pitchFamily="2" charset="2"/>
              </a:rPr>
              <a:t>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352333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Evidence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Collect evidence for the following</a:t>
            </a:r>
          </a:p>
          <a:p>
            <a:r>
              <a:rPr lang="en-US" sz="3200" dirty="0" smtClean="0"/>
              <a:t>PA1 </a:t>
            </a:r>
            <a:r>
              <a:rPr lang="en-US" sz="3200" dirty="0"/>
              <a:t>Development and implementation of  </a:t>
            </a:r>
            <a:r>
              <a:rPr lang="en-US" sz="3200" b="1" u="sng" dirty="0" smtClean="0"/>
              <a:t>safe </a:t>
            </a:r>
            <a:r>
              <a:rPr lang="en-US" sz="3200" dirty="0"/>
              <a:t>management practices. </a:t>
            </a:r>
            <a:r>
              <a:rPr lang="en-US" sz="3200" dirty="0" smtClean="0"/>
              <a:t>(what did you do to ensure the safety of the children)</a:t>
            </a:r>
          </a:p>
          <a:p>
            <a:endParaRPr lang="en-US" sz="3200" dirty="0"/>
          </a:p>
          <a:p>
            <a:r>
              <a:rPr lang="en-US" sz="3200" dirty="0"/>
              <a:t>PA3 Application of </a:t>
            </a:r>
            <a:r>
              <a:rPr lang="en-US" sz="3200" b="1" u="sng" dirty="0"/>
              <a:t>knowledge</a:t>
            </a:r>
            <a:r>
              <a:rPr lang="en-US" sz="3200" b="1" dirty="0"/>
              <a:t> </a:t>
            </a:r>
            <a:r>
              <a:rPr lang="en-US" sz="3200" dirty="0"/>
              <a:t>and practical skills. </a:t>
            </a:r>
            <a:r>
              <a:rPr lang="en-US" sz="3200" dirty="0" smtClean="0"/>
              <a:t>(show how the activities met the children’s needs)</a:t>
            </a:r>
            <a:endParaRPr lang="en-AU" sz="32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6835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‘Group Activity’ Presentation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At least one of these is produced with annotated photos to show the learning that happened in the activities.</a:t>
            </a:r>
          </a:p>
          <a:p>
            <a:r>
              <a:rPr lang="en-US" sz="3600" dirty="0" smtClean="0"/>
              <a:t>They will be returned to the Childcare Centre and be put in the children’s learning folders for parents to see.</a:t>
            </a:r>
          </a:p>
          <a:p>
            <a:r>
              <a:rPr lang="en-US" sz="3600" dirty="0" smtClean="0"/>
              <a:t>Focus on what they are gaining from the activities.</a:t>
            </a:r>
            <a:endParaRPr lang="en-AU" sz="3600" dirty="0"/>
          </a:p>
        </p:txBody>
      </p:sp>
    </p:spTree>
    <p:extLst>
      <p:ext uri="{BB962C8B-B14F-4D97-AF65-F5344CB8AC3E}">
        <p14:creationId xmlns:p14="http://schemas.microsoft.com/office/powerpoint/2010/main" val="2255715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Evaluation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4000" dirty="0"/>
              <a:t>reflect on </a:t>
            </a:r>
            <a:r>
              <a:rPr lang="en-US" sz="4000" u="sng" dirty="0"/>
              <a:t>your performance </a:t>
            </a:r>
            <a:r>
              <a:rPr lang="en-US" sz="4000" dirty="0" smtClean="0"/>
              <a:t>-  </a:t>
            </a:r>
            <a:r>
              <a:rPr lang="en-US" sz="4000" dirty="0"/>
              <a:t>consider the decision making processes, your management processes and the final result. </a:t>
            </a:r>
            <a:endParaRPr lang="en-US" sz="4000" dirty="0" smtClean="0"/>
          </a:p>
          <a:p>
            <a:pPr lvl="0"/>
            <a:endParaRPr lang="en-AU" sz="4000" dirty="0"/>
          </a:p>
          <a:p>
            <a:pPr lvl="0"/>
            <a:r>
              <a:rPr lang="en-US" sz="4000" dirty="0" smtClean="0"/>
              <a:t>consider </a:t>
            </a:r>
            <a:r>
              <a:rPr lang="en-US" sz="4000" dirty="0"/>
              <a:t>possible improvements that could be made? What would they be?</a:t>
            </a:r>
            <a:endParaRPr lang="en-AU" sz="40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4375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3600" dirty="0" smtClean="0"/>
              <a:t>Group Task:</a:t>
            </a:r>
            <a:br>
              <a:rPr lang="en-AU" sz="3600" dirty="0" smtClean="0"/>
            </a:br>
            <a:r>
              <a:rPr lang="en-AU" sz="3600" b="1" i="1" dirty="0" smtClean="0">
                <a:solidFill>
                  <a:srgbClr val="0070C0"/>
                </a:solidFill>
              </a:rPr>
              <a:t>working together to achieve a </a:t>
            </a:r>
            <a:r>
              <a:rPr lang="en-AU" sz="3600" b="1" i="1" smtClean="0">
                <a:solidFill>
                  <a:srgbClr val="0070C0"/>
                </a:solidFill>
              </a:rPr>
              <a:t>common goal</a:t>
            </a:r>
            <a:endParaRPr lang="en-AU" dirty="0"/>
          </a:p>
        </p:txBody>
      </p:sp>
      <p:pic>
        <p:nvPicPr>
          <p:cNvPr id="4" name="Content Placeholder 3" descr="team_work_challenges_image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8788" y="1600200"/>
            <a:ext cx="4866423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/>
              <a:t>What is the Group Task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Go </a:t>
            </a:r>
            <a:r>
              <a:rPr lang="en-US" dirty="0"/>
              <a:t>to a child care centre </a:t>
            </a:r>
            <a:r>
              <a:rPr lang="en-US" dirty="0" smtClean="0"/>
              <a:t>work in </a:t>
            </a:r>
            <a:r>
              <a:rPr lang="en-US" dirty="0"/>
              <a:t>one </a:t>
            </a:r>
            <a:r>
              <a:rPr lang="en-US" dirty="0" smtClean="0"/>
              <a:t>age room – get to know the children </a:t>
            </a:r>
            <a:r>
              <a:rPr lang="en-US" i="1" dirty="0" smtClean="0"/>
              <a:t>(decide which </a:t>
            </a:r>
            <a:r>
              <a:rPr lang="en-US" i="1" dirty="0"/>
              <a:t>room you will focus on</a:t>
            </a:r>
            <a:r>
              <a:rPr lang="en-US" i="1" dirty="0" smtClean="0"/>
              <a:t>).</a:t>
            </a:r>
          </a:p>
          <a:p>
            <a:pPr lvl="0"/>
            <a:r>
              <a:rPr lang="en-US" dirty="0" smtClean="0"/>
              <a:t>Plan play activities that will develop the children.</a:t>
            </a:r>
            <a:endParaRPr lang="en-AU" dirty="0"/>
          </a:p>
          <a:p>
            <a:r>
              <a:rPr lang="en-US" dirty="0" smtClean="0"/>
              <a:t>With </a:t>
            </a:r>
            <a:r>
              <a:rPr lang="en-US" dirty="0"/>
              <a:t>your </a:t>
            </a:r>
            <a:r>
              <a:rPr lang="en-US" dirty="0" smtClean="0"/>
              <a:t>group, write </a:t>
            </a:r>
            <a:r>
              <a:rPr lang="en-US" dirty="0"/>
              <a:t>a collaborative action plan </a:t>
            </a:r>
            <a:r>
              <a:rPr lang="en-US" dirty="0" smtClean="0"/>
              <a:t>of what activities you intend to do, why and how. Written in </a:t>
            </a:r>
            <a:r>
              <a:rPr lang="en-US" dirty="0"/>
              <a:t>class, under supervision 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4</a:t>
            </a:r>
            <a:r>
              <a:rPr lang="en-US" baseline="30000" dirty="0"/>
              <a:t>th</a:t>
            </a:r>
            <a:r>
              <a:rPr lang="en-US" dirty="0"/>
              <a:t> week work with the other students to run </a:t>
            </a:r>
            <a:r>
              <a:rPr lang="en-US" dirty="0" smtClean="0"/>
              <a:t>the activities </a:t>
            </a:r>
            <a:r>
              <a:rPr lang="en-US" dirty="0"/>
              <a:t>for the children. </a:t>
            </a:r>
            <a:endParaRPr lang="en-AU" dirty="0"/>
          </a:p>
          <a:p>
            <a:pPr lvl="0"/>
            <a:r>
              <a:rPr lang="en-US" dirty="0" smtClean="0"/>
              <a:t>You are assessed </a:t>
            </a:r>
            <a:r>
              <a:rPr lang="en-US" dirty="0"/>
              <a:t>on </a:t>
            </a:r>
            <a:r>
              <a:rPr lang="en-US" dirty="0" smtClean="0"/>
              <a:t>your contribution to making and  </a:t>
            </a:r>
            <a:r>
              <a:rPr lang="en-US" dirty="0"/>
              <a:t>implementing the </a:t>
            </a:r>
            <a:r>
              <a:rPr lang="en-US" dirty="0" smtClean="0"/>
              <a:t>group decisions.</a:t>
            </a:r>
            <a:endParaRPr lang="en-AU" dirty="0"/>
          </a:p>
          <a:p>
            <a:pPr lvl="0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group will produce a </a:t>
            </a:r>
            <a:r>
              <a:rPr lang="en-US" dirty="0" smtClean="0"/>
              <a:t>“group activity” </a:t>
            </a:r>
            <a:r>
              <a:rPr lang="en-US" dirty="0"/>
              <a:t>presentation for the </a:t>
            </a:r>
            <a:r>
              <a:rPr lang="en-US" dirty="0" smtClean="0"/>
              <a:t>children’s learning </a:t>
            </a:r>
            <a:r>
              <a:rPr lang="en-US" dirty="0"/>
              <a:t>folios </a:t>
            </a:r>
            <a:endParaRPr lang="en-US" dirty="0" smtClean="0"/>
          </a:p>
          <a:p>
            <a:pPr lvl="0"/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will write an individual evaluation of the group task.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Team </a:t>
            </a:r>
            <a:r>
              <a:rPr lang="en-US" dirty="0"/>
              <a:t>W</a:t>
            </a:r>
            <a:r>
              <a:rPr lang="en-US" dirty="0" smtClean="0"/>
              <a:t>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b="1" i="1" dirty="0" smtClean="0"/>
              <a:t>PURPOSE </a:t>
            </a:r>
            <a:r>
              <a:rPr lang="en-AU" dirty="0" smtClean="0"/>
              <a:t>– clear </a:t>
            </a:r>
            <a:r>
              <a:rPr lang="en-AU" dirty="0"/>
              <a:t>purpose and maintain focus on </a:t>
            </a:r>
            <a:r>
              <a:rPr lang="en-AU" dirty="0" smtClean="0"/>
              <a:t>that  outcome.</a:t>
            </a:r>
          </a:p>
          <a:p>
            <a:r>
              <a:rPr lang="en-AU" b="1" i="1" dirty="0" smtClean="0"/>
              <a:t>PROCESSES </a:t>
            </a:r>
            <a:r>
              <a:rPr lang="en-AU" dirty="0"/>
              <a:t>– </a:t>
            </a:r>
            <a:r>
              <a:rPr lang="en-AU" dirty="0" smtClean="0"/>
              <a:t>Clear processes help the to team work efficiently and </a:t>
            </a:r>
            <a:r>
              <a:rPr lang="en-AU" dirty="0"/>
              <a:t>effectively. Timely </a:t>
            </a:r>
            <a:r>
              <a:rPr lang="en-AU" b="1" u="sng" dirty="0"/>
              <a:t>meetings</a:t>
            </a:r>
            <a:r>
              <a:rPr lang="en-AU" dirty="0"/>
              <a:t>, </a:t>
            </a:r>
            <a:r>
              <a:rPr lang="en-AU" i="1" dirty="0"/>
              <a:t>agreed processes </a:t>
            </a:r>
            <a:r>
              <a:rPr lang="en-AU" dirty="0"/>
              <a:t>for </a:t>
            </a:r>
            <a:r>
              <a:rPr lang="en-AU" b="1" u="sng" dirty="0"/>
              <a:t>how decisions are </a:t>
            </a:r>
            <a:r>
              <a:rPr lang="en-AU" b="1" u="sng" dirty="0" smtClean="0"/>
              <a:t>made </a:t>
            </a:r>
            <a:r>
              <a:rPr lang="en-AU" dirty="0" smtClean="0"/>
              <a:t>and </a:t>
            </a:r>
            <a:r>
              <a:rPr lang="en-AU" dirty="0"/>
              <a:t>suitable processes for </a:t>
            </a:r>
            <a:r>
              <a:rPr lang="en-AU" b="1" u="sng" dirty="0"/>
              <a:t>recording decisions </a:t>
            </a:r>
            <a:r>
              <a:rPr lang="en-AU" dirty="0"/>
              <a:t>are essential.</a:t>
            </a:r>
          </a:p>
          <a:p>
            <a:r>
              <a:rPr lang="en-AU" b="1" i="1" dirty="0"/>
              <a:t>TRUST </a:t>
            </a:r>
            <a:r>
              <a:rPr lang="en-AU" dirty="0"/>
              <a:t>– Team members </a:t>
            </a:r>
            <a:r>
              <a:rPr lang="en-AU" b="1" u="sng" dirty="0"/>
              <a:t>communicate well </a:t>
            </a:r>
            <a:r>
              <a:rPr lang="en-AU" dirty="0"/>
              <a:t>and </a:t>
            </a:r>
            <a:r>
              <a:rPr lang="en-AU" b="1" u="sng" dirty="0"/>
              <a:t>trust</a:t>
            </a:r>
            <a:r>
              <a:rPr lang="en-AU" dirty="0"/>
              <a:t> each other to </a:t>
            </a:r>
            <a:r>
              <a:rPr lang="en-AU" b="1" u="sng" dirty="0"/>
              <a:t>contribute</a:t>
            </a:r>
            <a:r>
              <a:rPr lang="en-AU" dirty="0"/>
              <a:t> </a:t>
            </a:r>
            <a:r>
              <a:rPr lang="en-AU" dirty="0" smtClean="0"/>
              <a:t>to achieving </a:t>
            </a:r>
            <a:r>
              <a:rPr lang="en-AU" dirty="0"/>
              <a:t>the team’s intended purpose.</a:t>
            </a:r>
          </a:p>
          <a:p>
            <a:r>
              <a:rPr lang="en-AU" b="1" i="1" dirty="0"/>
              <a:t>LEADERSHIP </a:t>
            </a:r>
            <a:r>
              <a:rPr lang="en-AU" dirty="0"/>
              <a:t>– </a:t>
            </a:r>
            <a:r>
              <a:rPr lang="en-AU" b="1" u="sng" dirty="0" smtClean="0"/>
              <a:t>A leader </a:t>
            </a:r>
            <a:r>
              <a:rPr lang="en-AU" dirty="0" smtClean="0"/>
              <a:t>is needed to </a:t>
            </a:r>
            <a:r>
              <a:rPr lang="en-AU" dirty="0"/>
              <a:t>maintain focus on the purpose </a:t>
            </a:r>
            <a:r>
              <a:rPr lang="en-AU" dirty="0" smtClean="0"/>
              <a:t>of the </a:t>
            </a:r>
            <a:r>
              <a:rPr lang="en-AU" dirty="0"/>
              <a:t>group and the task at hand.</a:t>
            </a:r>
          </a:p>
          <a:p>
            <a:r>
              <a:rPr lang="en-AU" dirty="0"/>
              <a:t>The four components are inter-related. The absence of one component impacts </a:t>
            </a:r>
            <a:r>
              <a:rPr lang="en-AU" dirty="0" smtClean="0"/>
              <a:t>on the </a:t>
            </a:r>
            <a:r>
              <a:rPr lang="en-AU" dirty="0"/>
              <a:t>effectiveness of the team.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91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Assessment Design Criteria: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i="1" dirty="0" smtClean="0">
                <a:solidFill>
                  <a:srgbClr val="0070C0"/>
                </a:solidFill>
              </a:rPr>
              <a:t>Problem </a:t>
            </a:r>
            <a:r>
              <a:rPr lang="en-AU" i="1" dirty="0" smtClean="0">
                <a:solidFill>
                  <a:srgbClr val="0070C0"/>
                </a:solidFill>
              </a:rPr>
              <a:t>Solving</a:t>
            </a:r>
            <a:endParaRPr lang="en-AU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P1   </a:t>
            </a:r>
            <a:r>
              <a:rPr lang="en-AU" sz="2800" b="1" u="sng" dirty="0" smtClean="0"/>
              <a:t>Identification</a:t>
            </a:r>
            <a:r>
              <a:rPr lang="en-AU" sz="2800" dirty="0" smtClean="0"/>
              <a:t> </a:t>
            </a:r>
            <a:r>
              <a:rPr lang="en-AU" sz="2800" dirty="0"/>
              <a:t>and discussion of factors involved in problem-solving</a:t>
            </a:r>
          </a:p>
          <a:p>
            <a:r>
              <a:rPr lang="en-US" sz="2800" dirty="0"/>
              <a:t>P2	</a:t>
            </a:r>
            <a:r>
              <a:rPr lang="en-US" sz="2800" b="1" u="sng" dirty="0"/>
              <a:t>Decision-making</a:t>
            </a:r>
            <a:r>
              <a:rPr lang="en-US" sz="2800" dirty="0"/>
              <a:t> about problem-solving and implementation strategies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pPr marL="0" indent="0">
              <a:spcBef>
                <a:spcPct val="0"/>
              </a:spcBef>
              <a:buNone/>
            </a:pPr>
            <a:r>
              <a:rPr lang="en-US" sz="3600" i="1" spc="-1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Practical Application</a:t>
            </a:r>
            <a:endParaRPr lang="en-US" sz="3600" i="1" spc="-1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PA1 Development </a:t>
            </a:r>
            <a:r>
              <a:rPr lang="en-US" sz="2800" dirty="0"/>
              <a:t>and implementation of                          </a:t>
            </a:r>
            <a:r>
              <a:rPr lang="en-US" sz="2800" b="1" u="sng" dirty="0"/>
              <a:t>safe </a:t>
            </a:r>
            <a:r>
              <a:rPr lang="en-US" sz="2800" dirty="0"/>
              <a:t>management practices. </a:t>
            </a:r>
            <a:endParaRPr lang="en-US" sz="2800" dirty="0" smtClean="0"/>
          </a:p>
          <a:p>
            <a:r>
              <a:rPr lang="en-US" sz="2800" dirty="0" smtClean="0"/>
              <a:t>PA3 Application </a:t>
            </a:r>
            <a:r>
              <a:rPr lang="en-US" sz="2800" dirty="0"/>
              <a:t>of </a:t>
            </a:r>
            <a:r>
              <a:rPr lang="en-US" sz="2800" b="1" u="sng" dirty="0"/>
              <a:t>knowledge</a:t>
            </a:r>
            <a:r>
              <a:rPr lang="en-US" sz="2800" b="1" dirty="0"/>
              <a:t> </a:t>
            </a:r>
            <a:r>
              <a:rPr lang="en-US" sz="2800" dirty="0"/>
              <a:t>and practical skills. </a:t>
            </a:r>
            <a:endParaRPr lang="en-AU" sz="2800" dirty="0"/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Assessment Design Criteria: </a:t>
            </a:r>
            <a:r>
              <a:rPr lang="en-AU" i="1" u="sng" dirty="0" smtClean="0">
                <a:solidFill>
                  <a:srgbClr val="0070C0"/>
                </a:solidFill>
              </a:rPr>
              <a:t>Collaboration</a:t>
            </a:r>
            <a:endParaRPr lang="en-AU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C1	</a:t>
            </a:r>
            <a:r>
              <a:rPr lang="en-US" sz="2800" dirty="0" smtClean="0"/>
              <a:t>  </a:t>
            </a:r>
            <a:r>
              <a:rPr lang="en-US" sz="2800" b="1" u="sng" dirty="0" smtClean="0"/>
              <a:t>Response</a:t>
            </a:r>
            <a:r>
              <a:rPr lang="en-US" sz="2800" dirty="0" smtClean="0"/>
              <a:t> </a:t>
            </a:r>
            <a:r>
              <a:rPr lang="en-US" sz="2800" dirty="0"/>
              <a:t>to other group members, and </a:t>
            </a:r>
            <a:r>
              <a:rPr lang="en-US" sz="2800" b="1" u="sng" dirty="0"/>
              <a:t>sharing</a:t>
            </a:r>
            <a:r>
              <a:rPr lang="en-US" sz="2800" dirty="0"/>
              <a:t> in decision-making.</a:t>
            </a:r>
            <a:endParaRPr lang="en-AU" sz="2800" b="1" dirty="0"/>
          </a:p>
          <a:p>
            <a:r>
              <a:rPr lang="en-AU" sz="2800" dirty="0"/>
              <a:t>C2	</a:t>
            </a:r>
            <a:r>
              <a:rPr lang="en-AU" sz="2800" b="1" u="sng" dirty="0"/>
              <a:t>Involvement</a:t>
            </a:r>
            <a:r>
              <a:rPr lang="en-AU" sz="2800" dirty="0"/>
              <a:t> in group activities and discussions to support the health and well-being of children</a:t>
            </a:r>
            <a:r>
              <a:rPr lang="en-AU" sz="2800" dirty="0" smtClean="0"/>
              <a:t>.</a:t>
            </a:r>
          </a:p>
          <a:p>
            <a:endParaRPr lang="en-US" sz="2800" dirty="0"/>
          </a:p>
          <a:p>
            <a:pPr marL="0" indent="0">
              <a:spcBef>
                <a:spcPct val="0"/>
              </a:spcBef>
              <a:buNone/>
            </a:pPr>
            <a:r>
              <a:rPr lang="en-AU" sz="3600" i="1" u="sng" spc="-1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Reflection </a:t>
            </a:r>
            <a:endParaRPr lang="en-AU" sz="3600" i="1" u="sng" spc="-1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R1</a:t>
            </a:r>
            <a:r>
              <a:rPr lang="en-US" sz="2800" dirty="0"/>
              <a:t>	</a:t>
            </a:r>
            <a:r>
              <a:rPr lang="en-US" sz="2800" dirty="0" smtClean="0"/>
              <a:t> </a:t>
            </a:r>
            <a:r>
              <a:rPr lang="en-US" sz="2800" b="1" u="sng" dirty="0" smtClean="0"/>
              <a:t>Reflection</a:t>
            </a:r>
            <a:r>
              <a:rPr lang="en-US" sz="2800" dirty="0" smtClean="0"/>
              <a:t> </a:t>
            </a:r>
            <a:r>
              <a:rPr lang="en-US" sz="2800" dirty="0"/>
              <a:t>on the processes and outcomes of practical and group activities, including their own performance.</a:t>
            </a:r>
            <a:endParaRPr lang="en-AU" sz="2800" b="1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3200" dirty="0"/>
              <a:t>Decide which area of the childcare centre you will focus on – 0-2 years; 2-3years ; 3-5years</a:t>
            </a:r>
            <a:endParaRPr lang="en-AU" sz="3200" dirty="0"/>
          </a:p>
          <a:p>
            <a:pPr lvl="0"/>
            <a:r>
              <a:rPr lang="en-US" sz="3200" dirty="0"/>
              <a:t>Play with the children and get to know them. </a:t>
            </a:r>
            <a:r>
              <a:rPr lang="en-US" sz="3200" dirty="0">
                <a:solidFill>
                  <a:srgbClr val="FF0000"/>
                </a:solidFill>
              </a:rPr>
              <a:t>(belonging) 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0"/>
            <a:r>
              <a:rPr lang="en-US" sz="3200" dirty="0" smtClean="0"/>
              <a:t>Find </a:t>
            </a:r>
            <a:r>
              <a:rPr lang="en-US" sz="3200" dirty="0"/>
              <a:t>out what interests them, what they can do, what they like to do </a:t>
            </a:r>
            <a:r>
              <a:rPr lang="en-US" sz="3200" dirty="0">
                <a:solidFill>
                  <a:srgbClr val="00B0F0"/>
                </a:solidFill>
              </a:rPr>
              <a:t>(being</a:t>
            </a:r>
            <a:r>
              <a:rPr lang="en-US" sz="3200" dirty="0" smtClean="0">
                <a:solidFill>
                  <a:srgbClr val="00B0F0"/>
                </a:solidFill>
              </a:rPr>
              <a:t>)</a:t>
            </a:r>
          </a:p>
          <a:p>
            <a:r>
              <a:rPr lang="en-US" sz="3200" dirty="0" smtClean="0"/>
              <a:t>Plan activities that promote </a:t>
            </a:r>
            <a:r>
              <a:rPr lang="en-US" sz="3200" dirty="0"/>
              <a:t>physical, social, emotional or cognitive development</a:t>
            </a:r>
            <a:r>
              <a:rPr lang="en-US" sz="3200" dirty="0" smtClean="0"/>
              <a:t>. </a:t>
            </a:r>
            <a:r>
              <a:rPr lang="en-US" sz="3200" dirty="0" smtClean="0">
                <a:solidFill>
                  <a:srgbClr val="7030A0"/>
                </a:solidFill>
              </a:rPr>
              <a:t>(</a:t>
            </a:r>
            <a:r>
              <a:rPr lang="en-US" sz="3200" dirty="0">
                <a:solidFill>
                  <a:srgbClr val="7030A0"/>
                </a:solidFill>
              </a:rPr>
              <a:t>becoming)</a:t>
            </a:r>
            <a:endParaRPr lang="en-AU" sz="3200" dirty="0">
              <a:solidFill>
                <a:srgbClr val="7030A0"/>
              </a:solidFill>
            </a:endParaRPr>
          </a:p>
          <a:p>
            <a:pPr lvl="0"/>
            <a:endParaRPr lang="en-AU" dirty="0">
              <a:solidFill>
                <a:srgbClr val="00B0F0"/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</a:t>
            </a:r>
            <a:r>
              <a:rPr lang="en-US" dirty="0" smtClean="0"/>
              <a:t>onsider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001419"/>
          </a:xfrm>
        </p:spPr>
        <p:txBody>
          <a:bodyPr>
            <a:noAutofit/>
          </a:bodyPr>
          <a:lstStyle/>
          <a:p>
            <a:pPr lvl="0"/>
            <a:r>
              <a:rPr lang="en-US" sz="3200" dirty="0" smtClean="0"/>
              <a:t>The </a:t>
            </a:r>
            <a:r>
              <a:rPr lang="en-US" sz="3200" dirty="0"/>
              <a:t>age and stage of development of the children </a:t>
            </a:r>
            <a:endParaRPr lang="en-US" sz="3200" dirty="0" smtClean="0"/>
          </a:p>
          <a:p>
            <a:pPr lvl="0"/>
            <a:r>
              <a:rPr lang="en-US" sz="3200" dirty="0" smtClean="0"/>
              <a:t>Types of play</a:t>
            </a:r>
            <a:endParaRPr lang="en-AU" sz="3200" dirty="0"/>
          </a:p>
          <a:p>
            <a:pPr lvl="0"/>
            <a:r>
              <a:rPr lang="en-US" sz="3200" dirty="0"/>
              <a:t>Activities suitable for each age </a:t>
            </a:r>
            <a:r>
              <a:rPr lang="en-US" sz="3200" dirty="0" smtClean="0"/>
              <a:t>group (knowledge criteria)</a:t>
            </a:r>
            <a:endParaRPr lang="en-AU" sz="3200" dirty="0"/>
          </a:p>
          <a:p>
            <a:pPr lvl="0"/>
            <a:r>
              <a:rPr lang="en-US" sz="3200" dirty="0" smtClean="0"/>
              <a:t>Number of activities-</a:t>
            </a:r>
            <a:r>
              <a:rPr lang="en-US" sz="3200" dirty="0" err="1" smtClean="0"/>
              <a:t>time,children’s</a:t>
            </a:r>
            <a:r>
              <a:rPr lang="en-US" sz="3200" dirty="0" smtClean="0"/>
              <a:t> interests</a:t>
            </a:r>
          </a:p>
          <a:p>
            <a:pPr lvl="0"/>
            <a:r>
              <a:rPr lang="en-US" sz="3200" dirty="0" smtClean="0"/>
              <a:t> Roles </a:t>
            </a:r>
            <a:r>
              <a:rPr lang="en-US" sz="3200" dirty="0"/>
              <a:t>and responsibilities of team members</a:t>
            </a:r>
            <a:endParaRPr lang="en-AU" sz="3200" dirty="0"/>
          </a:p>
          <a:p>
            <a:pPr lvl="0"/>
            <a:r>
              <a:rPr lang="en-US" sz="3200" dirty="0" smtClean="0"/>
              <a:t>Safety (safety criteria)</a:t>
            </a:r>
            <a:endParaRPr lang="en-AU" sz="3200" dirty="0"/>
          </a:p>
          <a:p>
            <a:r>
              <a:rPr lang="en-AU" sz="3200" dirty="0" smtClean="0"/>
              <a:t>Materials and resources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Early Years Learning Framework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en-US" sz="2800" dirty="0" smtClean="0"/>
              <a:t>Australia’s National Early Childhood Curriculum</a:t>
            </a:r>
          </a:p>
          <a:p>
            <a:r>
              <a:rPr lang="en-AU" sz="2800" dirty="0" smtClean="0"/>
              <a:t>Principles</a:t>
            </a:r>
            <a:r>
              <a:rPr lang="en-AU" sz="2800" dirty="0"/>
              <a:t>, practice and outcomes for young children's learning, from </a:t>
            </a:r>
            <a:r>
              <a:rPr lang="en-AU" sz="2800" dirty="0" smtClean="0"/>
              <a:t>0-5</a:t>
            </a:r>
          </a:p>
          <a:p>
            <a:r>
              <a:rPr lang="en-AU" sz="2800" dirty="0" smtClean="0"/>
              <a:t>Strong </a:t>
            </a:r>
            <a:r>
              <a:rPr lang="en-AU" sz="2800" dirty="0"/>
              <a:t>emphasis on play-based learning because play is </a:t>
            </a:r>
            <a:r>
              <a:rPr lang="en-AU" sz="2800" dirty="0" smtClean="0"/>
              <a:t>best for stimulating early </a:t>
            </a:r>
            <a:r>
              <a:rPr lang="en-AU" sz="2800" dirty="0"/>
              <a:t>brain development. </a:t>
            </a:r>
            <a:endParaRPr lang="en-AU" sz="2800" dirty="0" smtClean="0"/>
          </a:p>
          <a:p>
            <a:r>
              <a:rPr lang="en-AU" sz="2800" dirty="0" smtClean="0"/>
              <a:t>Recognises </a:t>
            </a:r>
            <a:r>
              <a:rPr lang="en-AU" sz="2800" dirty="0"/>
              <a:t>the importance of communication and language, including early literacy and </a:t>
            </a:r>
            <a:r>
              <a:rPr lang="en-AU" sz="2800" dirty="0" smtClean="0"/>
              <a:t>numeracy.</a:t>
            </a:r>
          </a:p>
          <a:p>
            <a:r>
              <a:rPr lang="en-AU" sz="2800" dirty="0" smtClean="0"/>
              <a:t>Acknowledges </a:t>
            </a:r>
            <a:r>
              <a:rPr lang="en-AU" sz="2800" dirty="0"/>
              <a:t>a child's social and emotional development.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156</TotalTime>
  <Words>711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  ‘Child’s Play’ The Early Years Learning Framework </vt:lpstr>
      <vt:lpstr>Group Task: working together to achieve a common goal</vt:lpstr>
      <vt:lpstr>What is the Group Task</vt:lpstr>
      <vt:lpstr>Effective Team Work</vt:lpstr>
      <vt:lpstr>Assessment Design Criteria:  Problem Solving</vt:lpstr>
      <vt:lpstr>Assessment Design Criteria: Collaboration</vt:lpstr>
      <vt:lpstr>Planning</vt:lpstr>
      <vt:lpstr>Consider</vt:lpstr>
      <vt:lpstr>The Early Years Learning Framework</vt:lpstr>
      <vt:lpstr>Decide and Prepare</vt:lpstr>
      <vt:lpstr>Play and Record</vt:lpstr>
      <vt:lpstr>Practical Evidence</vt:lpstr>
      <vt:lpstr>‘Group Activity’ Presentation</vt:lpstr>
      <vt:lpstr>Individual Evaluation</vt:lpstr>
    </vt:vector>
  </TitlesOfParts>
  <Company>DET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Studies 1</dc:title>
  <dc:creator>DomainAdmin</dc:creator>
  <cp:lastModifiedBy>Penny Mcintyre</cp:lastModifiedBy>
  <cp:revision>43</cp:revision>
  <dcterms:created xsi:type="dcterms:W3CDTF">2011-04-19T07:21:08Z</dcterms:created>
  <dcterms:modified xsi:type="dcterms:W3CDTF">2013-05-09T02:13:22Z</dcterms:modified>
</cp:coreProperties>
</file>